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9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4646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65"/>
    <p:restoredTop sz="79494" autoAdjust="0"/>
  </p:normalViewPr>
  <p:slideViewPr>
    <p:cSldViewPr snapToGrid="0" snapToObjects="1" showGuides="1">
      <p:cViewPr varScale="1">
        <p:scale>
          <a:sx n="103" d="100"/>
          <a:sy n="103" d="100"/>
        </p:scale>
        <p:origin x="2608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51307-226A-B04F-B2F4-F6DAC0D078BB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7B214-8946-0B4D-B887-7F8B37BE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23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Unless otherwise</a:t>
            </a:r>
            <a:r>
              <a:rPr lang="en-GB" baseline="0" dirty="0"/>
              <a:t> stated, a</a:t>
            </a:r>
            <a:r>
              <a:rPr lang="en-GB" dirty="0"/>
              <a:t>ll text and graphics copyright </a:t>
            </a:r>
            <a:r>
              <a:rPr lang="en-US" altLang="en-US" sz="1200" dirty="0"/>
              <a:t>©</a:t>
            </a:r>
            <a:r>
              <a:rPr lang="en-GB" baseline="0" dirty="0"/>
              <a:t>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2018 World Cancer Research Fund International. All rights reserved.</a:t>
            </a:r>
            <a:endParaRPr lang="en-GB" dirty="0"/>
          </a:p>
          <a:p>
            <a:endParaRPr lang="en-GB" dirty="0"/>
          </a:p>
          <a:p>
            <a:r>
              <a:rPr lang="en-GB" dirty="0"/>
              <a:t>Readers may make use of the text and graphics in the WCRF/AICR</a:t>
            </a:r>
            <a:r>
              <a:rPr lang="en-GB" baseline="0" dirty="0"/>
              <a:t> Third Expert </a:t>
            </a:r>
            <a:r>
              <a:rPr lang="en-GB" dirty="0"/>
              <a:t>Report for teaching and personal purposes,</a:t>
            </a:r>
            <a:r>
              <a:rPr lang="en-GB" baseline="0" dirty="0"/>
              <a:t> p</a:t>
            </a:r>
            <a:r>
              <a:rPr lang="en-GB" dirty="0"/>
              <a:t>rovided they give credit to World Cancer Research Fund and American Institute for Cancer Research.</a:t>
            </a:r>
            <a:r>
              <a:rPr lang="en-GB" baseline="0" dirty="0"/>
              <a:t> </a:t>
            </a:r>
          </a:p>
          <a:p>
            <a:endParaRPr lang="en-GB" baseline="0" dirty="0"/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How to cite the 2018 Third Expert Report: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World Cancer Research Fund/American Institute for Cancer Research. </a:t>
            </a:r>
            <a:r>
              <a:rPr lang="en-GB" sz="1200" b="0" i="1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Diet, Nutrition, Physical Activity and Cancer: a Global Perspective. 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Continuous Update Project Expert Report 2018. Available at dietandcancerreport.org</a:t>
            </a:r>
            <a:endParaRPr lang="en-GB" baseline="0" dirty="0"/>
          </a:p>
          <a:p>
            <a:endParaRPr lang="en-GB" baseline="0" dirty="0"/>
          </a:p>
          <a:p>
            <a:r>
              <a:rPr lang="en-GB" baseline="0" dirty="0"/>
              <a:t>How to cite this part of the Third Expert Report: </a:t>
            </a:r>
          </a:p>
          <a:p>
            <a:r>
              <a:rPr lang="en-GB" baseline="0" dirty="0"/>
              <a:t>World Cancer Research Fund/American Institute for Cancer Research. Continuous Update Project Expert Report 2018. Diet, nutrition, physical activity and bladder cancer. Available at dietandcancerreport.org</a:t>
            </a:r>
          </a:p>
          <a:p>
            <a:endParaRPr lang="en-GB" baseline="0" dirty="0"/>
          </a:p>
          <a:p>
            <a:r>
              <a:rPr lang="en-GB" baseline="0" dirty="0"/>
              <a:t>To inquire about permission for any other use contact </a:t>
            </a:r>
            <a:r>
              <a:rPr lang="en-GB" b="1" baseline="0" dirty="0"/>
              <a:t>copyright@wcrf.org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678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HEIGHT AND BIRTHWEIGHT AND THE RISK OF CANCER: MATRIX</a:t>
            </a:r>
          </a:p>
          <a:p>
            <a:endParaRPr lang="en-GB" dirty="0"/>
          </a:p>
          <a:p>
            <a:r>
              <a:rPr lang="en-GB" dirty="0"/>
              <a:t>Footnotes: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Adult attained height is unlikely to directly influence the risk of cancer. It is a marker for genetic, environmental, hormonal and nutritional factors affecting growth during the period from preconception to completion of growth in length.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The evidence shows that, in general, the taller people are during adulthood and the more people weighed at birth, the higher their risk of some cancers. A better understanding of the developmental factors that underpin the associations between greater growth and cancer risk is needed.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Birthweight is a marker for prenatal growth, reflecting a combination of factors including </a:t>
            </a:r>
            <a:r>
              <a:rPr lang="en-GB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fetal</a:t>
            </a:r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nutrition, and is also a predictor of later growth and maturation – for example, age at menarche – which are themselves determinants of breast cancer risk.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67B214-8946-0B4D-B887-7F8B37BED05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563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 - Internation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529455" y="1899584"/>
            <a:ext cx="4811902" cy="1477328"/>
          </a:xfrm>
          <a:prstGeom prst="rect">
            <a:avLst/>
          </a:prstGeom>
          <a:noFill/>
        </p:spPr>
        <p:txBody>
          <a:bodyPr wrap="square" lIns="0" rtlCol="0" anchor="ctr">
            <a:spAutoFit/>
          </a:bodyPr>
          <a:lstStyle/>
          <a:p>
            <a:pPr>
              <a:lnSpc>
                <a:spcPts val="3600"/>
              </a:lnSpc>
            </a:pPr>
            <a:r>
              <a:rPr lang="en-GB" sz="3200" b="1" dirty="0">
                <a:solidFill>
                  <a:schemeClr val="tx2"/>
                </a:solidFill>
              </a:rPr>
              <a:t>Diet, Nutrition, Physical Activity and Cancer: </a:t>
            </a:r>
            <a:br>
              <a:rPr lang="en-GB" sz="3200" b="1" dirty="0">
                <a:solidFill>
                  <a:schemeClr val="tx2"/>
                </a:solidFill>
              </a:rPr>
            </a:br>
            <a:r>
              <a:rPr lang="en-GB" sz="3200" b="1" dirty="0">
                <a:solidFill>
                  <a:schemeClr val="tx2"/>
                </a:solidFill>
              </a:rPr>
              <a:t>a Global Perspective</a:t>
            </a:r>
          </a:p>
        </p:txBody>
      </p:sp>
      <p:cxnSp>
        <p:nvCxnSpPr>
          <p:cNvPr id="30" name="Straight Connector 29"/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FDB9B09-79AB-1D45-BB7D-36E70855412D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DB6BF6B-54A6-3748-9882-3C7B2863A22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630113"/>
            <a:ext cx="4503865" cy="698301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19" name="Text Placeholder 13">
            <a:extLst>
              <a:ext uri="{FF2B5EF4-FFF2-40B4-BE49-F238E27FC236}">
                <a16:creationId xmlns:a16="http://schemas.microsoft.com/office/drawing/2014/main" id="{402ED559-2B87-D44E-B9E4-96FE0F6A19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29455" y="4336130"/>
            <a:ext cx="4503865" cy="485775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1350" b="0">
                <a:solidFill>
                  <a:srgbClr val="464646"/>
                </a:solidFill>
              </a:defRPr>
            </a:lvl1pPr>
          </a:lstStyle>
          <a:p>
            <a:pPr lvl="0"/>
            <a:r>
              <a:rPr lang="en-GB" dirty="0"/>
              <a:t>Click to add author/other info</a:t>
            </a:r>
            <a:r>
              <a:rPr lang="is-IS" dirty="0"/>
              <a:t>…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EA73379-01F0-684B-AEEB-42972759C85F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25979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er title for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529456" y="886229"/>
            <a:ext cx="8020465" cy="489500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F8EDA-BFFD-C543-9662-15E61D2C4A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3752" y="6178259"/>
            <a:ext cx="1186170" cy="5822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E4B3A89-3C23-2744-B957-4FA5FDDF3718}"/>
              </a:ext>
            </a:extLst>
          </p:cNvPr>
          <p:cNvSpPr txBox="1"/>
          <p:nvPr userDrawn="1"/>
        </p:nvSpPr>
        <p:spPr>
          <a:xfrm>
            <a:off x="3292210" y="6469934"/>
            <a:ext cx="2559580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ctr"/>
            <a:r>
              <a:rPr lang="en-GB" sz="1200" b="1" dirty="0" err="1">
                <a:solidFill>
                  <a:schemeClr val="accent1"/>
                </a:solidFill>
              </a:rPr>
              <a:t>dietandcancerreport.org</a:t>
            </a:r>
            <a:endParaRPr lang="en-GB" sz="1200" b="1" dirty="0">
              <a:solidFill>
                <a:schemeClr val="accent1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246C600-BF60-8041-BE3E-47B07AF66682}"/>
              </a:ext>
            </a:extLst>
          </p:cNvPr>
          <p:cNvCxnSpPr/>
          <p:nvPr userDrawn="1"/>
        </p:nvCxnSpPr>
        <p:spPr>
          <a:xfrm>
            <a:off x="0" y="6034084"/>
            <a:ext cx="91440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C14987A1-6ACA-2241-BFFF-B1CE6AEB021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01218" y="300676"/>
            <a:ext cx="8347496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Click to add smaller heading...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AAD6E72-8321-094F-834C-879181551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6" y="6230663"/>
            <a:ext cx="1641356" cy="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1097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 - For more information/tha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999902FD-7D51-8648-BD15-1DFF0A70DA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53"/>
          <a:stretch/>
        </p:blipFill>
        <p:spPr>
          <a:xfrm>
            <a:off x="4938726" y="2415278"/>
            <a:ext cx="4205274" cy="37644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F9C187D-0343-2445-8473-E3A2919C8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06" t="9129" r="5025" b="10297"/>
          <a:stretch/>
        </p:blipFill>
        <p:spPr>
          <a:xfrm>
            <a:off x="6640172" y="297765"/>
            <a:ext cx="1909750" cy="9374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16E519-40B5-494F-8DF7-172F34926A2C}"/>
              </a:ext>
            </a:extLst>
          </p:cNvPr>
          <p:cNvCxnSpPr>
            <a:cxnSpLocks/>
          </p:cNvCxnSpPr>
          <p:nvPr userDrawn="1"/>
        </p:nvCxnSpPr>
        <p:spPr>
          <a:xfrm>
            <a:off x="1378039" y="6179685"/>
            <a:ext cx="7765961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E66460B-3785-9444-824B-3F2CC67EEE0F}"/>
              </a:ext>
            </a:extLst>
          </p:cNvPr>
          <p:cNvSpPr txBox="1"/>
          <p:nvPr userDrawn="1"/>
        </p:nvSpPr>
        <p:spPr>
          <a:xfrm>
            <a:off x="5990342" y="6363533"/>
            <a:ext cx="2559580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GB" sz="1400" b="1" dirty="0" err="1">
                <a:solidFill>
                  <a:schemeClr val="accent1"/>
                </a:solidFill>
              </a:rPr>
              <a:t>dietandcancerreport.org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ABE0C183-269B-8544-867C-7C06B4834B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9455" y="3261345"/>
            <a:ext cx="4503865" cy="1022554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>
              <a:defRPr sz="2000"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  <a:r>
              <a:rPr lang="is-IS" dirty="0"/>
              <a:t>…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C2389106-3E28-F445-A6BB-1A52149EA8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30954" y="2528119"/>
            <a:ext cx="4743212" cy="57571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3200" b="1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Thanks/for more info…</a:t>
            </a:r>
            <a:endParaRPr lang="en-GB" dirty="0"/>
          </a:p>
        </p:txBody>
      </p:sp>
      <p:sp>
        <p:nvSpPr>
          <p:cNvPr id="39" name="Content Placeholder 16">
            <a:extLst>
              <a:ext uri="{FF2B5EF4-FFF2-40B4-BE49-F238E27FC236}">
                <a16:creationId xmlns:a16="http://schemas.microsoft.com/office/drawing/2014/main" id="{FF237393-0AB6-9F49-9E49-B8DAF0E6D854}"/>
              </a:ext>
            </a:extLst>
          </p:cNvPr>
          <p:cNvSpPr txBox="1">
            <a:spLocks/>
          </p:cNvSpPr>
          <p:nvPr userDrawn="1"/>
        </p:nvSpPr>
        <p:spPr>
          <a:xfrm>
            <a:off x="450544" y="4357052"/>
            <a:ext cx="4582776" cy="966823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500" b="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7030A0"/>
                </a:solidFill>
              </a:rPr>
              <a:t>twitter.com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facebook.com</a:t>
            </a:r>
            <a:r>
              <a:rPr lang="en-US" b="1" dirty="0">
                <a:solidFill>
                  <a:srgbClr val="7030A0"/>
                </a:solidFill>
              </a:rPr>
              <a:t>/</a:t>
            </a:r>
            <a:r>
              <a:rPr lang="en-US" b="1" dirty="0" err="1">
                <a:solidFill>
                  <a:srgbClr val="7030A0"/>
                </a:solidFill>
              </a:rPr>
              <a:t>wcrfint</a:t>
            </a:r>
            <a:br>
              <a:rPr lang="en-US" b="1" dirty="0">
                <a:solidFill>
                  <a:srgbClr val="7030A0"/>
                </a:solidFill>
              </a:rPr>
            </a:br>
            <a:r>
              <a:rPr lang="en-US" b="1" dirty="0" err="1">
                <a:solidFill>
                  <a:srgbClr val="7030A0"/>
                </a:solidFill>
              </a:rPr>
              <a:t>wcrf.org</a:t>
            </a:r>
            <a:r>
              <a:rPr lang="en-US" b="1" dirty="0">
                <a:solidFill>
                  <a:srgbClr val="7030A0"/>
                </a:solidFill>
              </a:rPr>
              <a:t>/blog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5F2A389-5114-F74C-B363-1EA175442F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62" y="5273898"/>
            <a:ext cx="1594027" cy="159402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567A2C-C632-9F4A-8205-E9E7D1D26A2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55" y="297765"/>
            <a:ext cx="2657745" cy="702090"/>
          </a:xfrm>
          <a:prstGeom prst="rect">
            <a:avLst/>
          </a:prstGeom>
        </p:spPr>
      </p:pic>
    </p:spTree>
    <p:extLst/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436602"/>
            <a:ext cx="8229600" cy="4001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155679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485FAB63-0929-446E-B0E5-3735DFF4042D}" type="datetimeFigureOut">
              <a:rPr lang="en-GB" smtClean="0"/>
              <a:pPr/>
              <a:t>19/06/2019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464646"/>
                </a:solidFill>
                <a:latin typeface="+mn-lt"/>
              </a:defRPr>
            </a:lvl1pPr>
          </a:lstStyle>
          <a:p>
            <a:fld id="{811FA3AA-8985-4520-AAAF-6D21C979B86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126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4" r:id="rId2"/>
    <p:sldLayoutId id="2147483677" r:id="rId3"/>
  </p:sldLayoutIdLst>
  <p:txStyles>
    <p:titleStyle>
      <a:lvl1pPr algn="l" defTabSz="685800" rtl="0" eaLnBrk="1" latinLnBrk="0" hangingPunct="1">
        <a:spcBef>
          <a:spcPct val="0"/>
        </a:spcBef>
        <a:buNone/>
        <a:defRPr sz="1800" kern="1200" spc="-30" baseline="0">
          <a:solidFill>
            <a:schemeClr val="tx2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1pPr>
      <a:lvl2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2pPr>
      <a:lvl3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3pPr>
      <a:lvl4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US" sz="1200" kern="1200" dirty="0" smtClean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4pPr>
      <a:lvl5pPr marL="0" indent="0" algn="l" defTabSz="685800" rtl="0" eaLnBrk="1" latinLnBrk="0" hangingPunct="1">
        <a:lnSpc>
          <a:spcPts val="1650"/>
        </a:lnSpc>
        <a:spcBef>
          <a:spcPct val="20000"/>
        </a:spcBef>
        <a:spcAft>
          <a:spcPts val="450"/>
        </a:spcAft>
        <a:buFont typeface="Arial" panose="020B0604020202020204" pitchFamily="34" charset="0"/>
        <a:buNone/>
        <a:defRPr lang="en-GB" sz="1200" kern="1200" dirty="0">
          <a:solidFill>
            <a:srgbClr val="464646"/>
          </a:solidFill>
          <a:latin typeface="+mj-lt"/>
          <a:ea typeface="Segoe UI" panose="020B0502040204020203" pitchFamily="34" charset="0"/>
          <a:cs typeface="Segoe UI" panose="020B0502040204020203" pitchFamily="34" charset="0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745D0F9-8769-D14A-BFE3-E4C4A40265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Height and birthweight: matrix and </a:t>
            </a:r>
          </a:p>
          <a:p>
            <a:r>
              <a:rPr lang="en-US" dirty="0"/>
              <a:t>figures</a:t>
            </a:r>
          </a:p>
        </p:txBody>
      </p:sp>
    </p:spTree>
    <p:extLst>
      <p:ext uri="{BB962C8B-B14F-4D97-AF65-F5344CB8AC3E}">
        <p14:creationId xmlns:p14="http://schemas.microsoft.com/office/powerpoint/2010/main" val="327317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felicityr\Desktop\WCRF work\15 May - slides\For Slides\Height and birthweight\Figures\Grape\Height-and-birthweight-figure-5.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595" y="500964"/>
            <a:ext cx="6480175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715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felicityr\Desktop\WCRF work\15 May - slides\For Slides\Height and birthweight\Figures\Grape\Height-and-birthweight-figure-5.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00963"/>
            <a:ext cx="6480175" cy="496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5622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felicityr\Desktop\WCRF work\15 May - slides\For Slides\Height and birthweight\Figures\Grape\Height-and-birthweight-figure-5.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591880"/>
            <a:ext cx="6480175" cy="498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96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3BB77B3-6D5C-B149-A609-EF20BC30A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975" y="659843"/>
            <a:ext cx="6477000" cy="473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089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felicityr\Desktop\WCRF work\15 May - slides\For Slides\Height and birthweight\Figures\Grape\Height-and-birthweight-figure-5.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967904"/>
            <a:ext cx="6480175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478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ts val="1800"/>
              </a:lnSpc>
            </a:pPr>
            <a:r>
              <a:rPr lang="en-GB" dirty="0"/>
              <a:t>For more information contact ri@wcrf.org</a:t>
            </a:r>
          </a:p>
        </p:txBody>
      </p:sp>
    </p:spTree>
    <p:extLst>
      <p:ext uri="{BB962C8B-B14F-4D97-AF65-F5344CB8AC3E}">
        <p14:creationId xmlns:p14="http://schemas.microsoft.com/office/powerpoint/2010/main" val="22800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elicityr\Desktop\WCRF work\15 May - slides\For Slides\All Matrices\Height-and-birthweight-matri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17" y="1456049"/>
            <a:ext cx="4445283" cy="325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4EDBF3-0D6E-934E-9816-00E45ADC00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972184"/>
            <a:ext cx="4349578" cy="4221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666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elicityr\Desktop\WCRF work\15 May - slides\For Slides\Height and birthweight\Figures\Grape\Height-and-birthweight-figure-5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36513"/>
            <a:ext cx="6480175" cy="596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471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elicityr\Desktop\WCRF work\15 May - slides\For Slides\Height and birthweight\Figures\Grape\Height-and-birthweight-figure-5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92" y="125730"/>
            <a:ext cx="5442815" cy="585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160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elicityr\Desktop\WCRF work\15 May - slides\For Slides\Height and birthweight\Figures\Grape\Height-and-birthweight-figure-5.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230" y="134378"/>
            <a:ext cx="4865539" cy="574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065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felicityr\Desktop\WCRF work\15 May - slides\For Slides\Height and birthweight\Figures\Grape\Height-and-birthweight-figure-5.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20320"/>
            <a:ext cx="6480175" cy="594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291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felicityr\Desktop\WCRF work\15 May - slides\For Slides\Height and birthweight\Figures\Grape\Height-and-birthweight-figure-5.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25" y="314797"/>
            <a:ext cx="6480175" cy="539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4919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felicityr\Desktop\WCRF work\15 May - slides\For Slides\Height and birthweight\Figures\Grape\Height-and-birthweight-figure-5.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76906"/>
            <a:ext cx="6480175" cy="504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414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felicityr\Desktop\WCRF work\15 May - slides\For Slides\Height and birthweight\Figures\Grape\Height-and-birthweight-figure-5.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198" y="102870"/>
            <a:ext cx="3873604" cy="585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917821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TEMPLATE_museo and seg NEW">
  <a:themeElements>
    <a:clrScheme name="Custom 4">
      <a:dk1>
        <a:srgbClr val="000000"/>
      </a:dk1>
      <a:lt1>
        <a:srgbClr val="FFFFFF"/>
      </a:lt1>
      <a:dk2>
        <a:srgbClr val="722EA5"/>
      </a:dk2>
      <a:lt2>
        <a:srgbClr val="B8A6D0"/>
      </a:lt2>
      <a:accent1>
        <a:srgbClr val="FFA02F"/>
      </a:accent1>
      <a:accent2>
        <a:srgbClr val="BED600"/>
      </a:accent2>
      <a:accent3>
        <a:srgbClr val="3CB7E3"/>
      </a:accent3>
      <a:accent4>
        <a:srgbClr val="F5CB00"/>
      </a:accent4>
      <a:accent5>
        <a:srgbClr val="D3BF96"/>
      </a:accent5>
      <a:accent6>
        <a:srgbClr val="C3262E"/>
      </a:accent6>
      <a:hlink>
        <a:srgbClr val="722EA5"/>
      </a:hlink>
      <a:folHlink>
        <a:srgbClr val="722EA5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>
        <a:noAutofit/>
      </a:bodyPr>
      <a:lstStyle>
        <a:defPPr>
          <a:spcAft>
            <a:spcPts val="600"/>
          </a:spcAft>
          <a:defRPr sz="3200" spc="-40" dirty="0" smtClean="0">
            <a:solidFill>
              <a:srgbClr val="005A8C"/>
            </a:solidFill>
            <a:latin typeface="Segoe UI" panose="020B0502040204020203" pitchFamily="34" charset="0"/>
            <a:ea typeface="Segoe UI" panose="020B0502040204020203" pitchFamily="34" charset="0"/>
            <a:cs typeface="Segoe UI" panose="020B0502040204020203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</TotalTime>
  <Words>330</Words>
  <Application>Microsoft Macintosh PowerPoint</Application>
  <PresentationFormat>On-screen Show (4:3)</PresentationFormat>
  <Paragraphs>22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Segoe UI</vt:lpstr>
      <vt:lpstr>MASTER TEMPLATE_museo and seg NEW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>www.dietandcancerreport.org</HyperlinkBase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WCRF International</dc:creator>
  <cp:keywords/>
  <dc:description>© 2018 World Cancer Research Fund International
dietandcancerreport.org</dc:description>
  <cp:lastModifiedBy>Microsoft Office User</cp:lastModifiedBy>
  <cp:revision>87</cp:revision>
  <cp:lastPrinted>2018-05-02T14:42:14Z</cp:lastPrinted>
  <dcterms:created xsi:type="dcterms:W3CDTF">2018-04-11T08:56:50Z</dcterms:created>
  <dcterms:modified xsi:type="dcterms:W3CDTF">2019-06-19T11:19:52Z</dcterms:modified>
  <cp:category/>
</cp:coreProperties>
</file>